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74" r:id="rId4"/>
    <p:sldId id="338" r:id="rId5"/>
    <p:sldId id="365" r:id="rId6"/>
    <p:sldId id="337" r:id="rId7"/>
    <p:sldId id="336" r:id="rId8"/>
    <p:sldId id="280" r:id="rId9"/>
    <p:sldId id="265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39" autoAdjust="0"/>
  </p:normalViewPr>
  <p:slideViewPr>
    <p:cSldViewPr snapToGrid="0" snapToObjects="1">
      <p:cViewPr varScale="1">
        <p:scale>
          <a:sx n="67" d="100"/>
          <a:sy n="67" d="100"/>
        </p:scale>
        <p:origin x="4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EE6D4-2BCD-EC4D-950B-15CD9711FCC7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6F45A-01F6-634D-B0CD-F78138DB7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85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70740-339C-984C-95E1-BF89CD52BBA8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664E0-B0E4-4443-B425-F34A24312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6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jrEQaG5jPM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REVISED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7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D3DECB3-8A37-4341-91DD-0C3CB9E05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9FEF69-C5A7-4C1A-A23E-B95C3DD4A55E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B29942C-DD4C-452D-B3B1-8A702D9356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409C805-8560-4D59-B7B1-7BDF55C37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VIDEO IS ALSO IN THE MODULES “VIDEOS” FOLDER.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3-Way Street by Ron Gabriel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Music: Peter Gunn Theme by Art of Noise featuring Duane Eddy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This video is also available as an MP4 file upon request (it is very large).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Also: </a:t>
            </a:r>
            <a:r>
              <a:rPr lang="en-US" dirty="0">
                <a:latin typeface="Arial" pitchFamily="34" charset="0"/>
                <a:cs typeface="Arial" pitchFamily="34" charset="0"/>
                <a:hlinkClick r:id="rId3"/>
              </a:rPr>
              <a:t>http://www.youtube.com/watch?v=RjrEQaG5jPM</a:t>
            </a:r>
            <a:r>
              <a:rPr lang="en-US" dirty="0">
                <a:latin typeface="Arial" pitchFamily="34" charset="0"/>
                <a:cs typeface="Arial" pitchFamily="34" charset="0"/>
              </a:rPr>
              <a:t>  - India Traffic Chaos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4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 the Teacher’s Video Guide in the Lesson Plans folder to get the most out of this video in the classroom.</a:t>
            </a:r>
          </a:p>
          <a:p>
            <a:endParaRPr lang="en-US" dirty="0"/>
          </a:p>
          <a:p>
            <a:r>
              <a:rPr lang="en-US" dirty="0"/>
              <a:t>Source: League of Illinois Bicyclists, Illinois Department of Transportation - 2009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9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IS 6 MINUTES LONG.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7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17F78D-D011-4C14-B86B-AB6A9F499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3.4.1 - </a:t>
            </a:r>
            <a:fld id="{35D03780-7EDB-1345-A052-E7FB1ADF62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5748D6-F026-4529-AF87-FAB4102DAEE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BDA794-9244-4D46-8928-875288A150C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C5C6C-4CD7-45AE-B00D-9551750C3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70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3.4.1 - </a:t>
            </a:r>
            <a:fld id="{35D03780-7EDB-1345-A052-E7FB1ADF62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feature=player_detailpage&amp;v=S1PXvxh_6M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pW9EsY1RHuQ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yclingsavvy.org/lane-width-spac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mt.gov/bills/mca/title_0610/chapter_0080/part_0060/section_0050/0610-0080-0060-0050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457222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50999" y="1189577"/>
            <a:ext cx="5842000" cy="181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dirty="0">
                <a:latin typeface="+mj-lt"/>
              </a:rPr>
              <a:t>Module </a:t>
            </a:r>
            <a:r>
              <a:rPr lang="en-US" dirty="0">
                <a:latin typeface="+mj-lt"/>
              </a:rPr>
              <a:t>3.4.1</a:t>
            </a:r>
            <a:br>
              <a:rPr lang="en-US" dirty="0">
                <a:latin typeface="+mj-lt"/>
              </a:rPr>
            </a:br>
            <a:r>
              <a:rPr lang="en-US" sz="4400" dirty="0">
                <a:solidFill>
                  <a:srgbClr val="C00000"/>
                </a:solidFill>
                <a:latin typeface="+mj-lt"/>
              </a:rPr>
              <a:t>Bicycle Awareness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1840" y="412981"/>
            <a:ext cx="8540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accent2"/>
              </a:buClr>
              <a:buFont typeface="Monotype Sorts" charset="0"/>
              <a:buNone/>
            </a:pPr>
            <a:r>
              <a:rPr kumimoji="1" lang="en-US" sz="28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itchFamily="34" charset="0"/>
              </a:rPr>
              <a:t>Montana Teen Driver Education and Training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58" y="3072482"/>
            <a:ext cx="3745682" cy="2252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24" y="5869532"/>
            <a:ext cx="763748" cy="68358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21E6A0-5A0D-4D50-8F4C-B17D2A677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3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09713" y="274638"/>
            <a:ext cx="7634287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  <a:latin typeface="+mj-lt"/>
              </a:rPr>
              <a:t>B. Ride with the traffic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09713" y="1508760"/>
            <a:ext cx="6537007" cy="321627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600" dirty="0"/>
              <a:t>The bicyclist will: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dirty="0"/>
              <a:t>be more visible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dirty="0"/>
              <a:t>be more predictable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dirty="0"/>
              <a:t>sometimes move at similar speed as vehicles.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600" dirty="0"/>
              <a:t>And it’s the law.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9A3D0-AD6D-4573-A56D-4EE1AF95C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9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8020" y="749885"/>
            <a:ext cx="7599362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+mj-lt"/>
              </a:rPr>
              <a:t>2. What is a safe distance for</a:t>
            </a:r>
            <a:br>
              <a:rPr lang="en-US" sz="4000" dirty="0">
                <a:solidFill>
                  <a:srgbClr val="C00000"/>
                </a:solidFill>
                <a:latin typeface="+mj-lt"/>
              </a:rPr>
            </a:br>
            <a:r>
              <a:rPr lang="en-US" sz="4000" dirty="0">
                <a:solidFill>
                  <a:srgbClr val="C00000"/>
                </a:solidFill>
                <a:latin typeface="+mj-lt"/>
              </a:rPr>
              <a:t>drivers to pass a bicyclist going</a:t>
            </a:r>
            <a:br>
              <a:rPr lang="en-US" sz="4000" dirty="0">
                <a:solidFill>
                  <a:srgbClr val="C00000"/>
                </a:solidFill>
                <a:latin typeface="+mj-lt"/>
              </a:rPr>
            </a:br>
            <a:r>
              <a:rPr lang="en-US" sz="4000" dirty="0">
                <a:solidFill>
                  <a:srgbClr val="C00000"/>
                </a:solidFill>
                <a:latin typeface="+mj-lt"/>
              </a:rPr>
              <a:t>in the same direction?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8020" y="2844800"/>
            <a:ext cx="630846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One or two feet.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More than five feet.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At least 10 feet.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15 feet or more.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1A96B-0A74-4198-B2E6-9A3735196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32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3437" y="457200"/>
            <a:ext cx="7477125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  <a:latin typeface="+mj-lt"/>
              </a:rPr>
              <a:t>B. More than five feet.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3437" y="1703070"/>
            <a:ext cx="7680325" cy="27987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600" dirty="0"/>
              <a:t>The bicyclist needs space for possible road obstructions.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Children may be unpredictable and need even more than five feet.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95A26-6FBA-4CE8-B494-ED5589C85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2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2362" y="702945"/>
            <a:ext cx="7357268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+mj-lt"/>
              </a:rPr>
              <a:t>3. When a driver approaches a bicyclist from the rear, what should he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2362" y="2561963"/>
            <a:ext cx="631952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Blast the horn.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Race the engine.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Shout at the bicyclist.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None of the above.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9ED47-4848-4A50-A439-83FC7640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6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7438" y="446088"/>
            <a:ext cx="7599362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</a:rPr>
              <a:t>D. None of the above.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7438" y="1820862"/>
            <a:ext cx="7273925" cy="32162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600" dirty="0"/>
              <a:t>Any of these can distract a cyclist and may cause a crash.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These options are neither courteous or considerate.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0133A-93F0-4BC1-B488-F4BD7DBE4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2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7277" y="578301"/>
            <a:ext cx="7375525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+mj-lt"/>
              </a:rPr>
              <a:t>4. Where should bicyclists </a:t>
            </a:r>
            <a:br>
              <a:rPr lang="en-US" sz="4000" dirty="0">
                <a:solidFill>
                  <a:srgbClr val="C00000"/>
                </a:solidFill>
                <a:latin typeface="+mj-lt"/>
              </a:rPr>
            </a:br>
            <a:r>
              <a:rPr lang="en-US" sz="4000" dirty="0">
                <a:solidFill>
                  <a:srgbClr val="C00000"/>
                </a:solidFill>
                <a:latin typeface="+mj-lt"/>
              </a:rPr>
              <a:t>always ride?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740" y="2330901"/>
            <a:ext cx="6908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On a sidewalk.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Hugging the side of the road no matter what.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As close to the side of the road as judged safe by the bicyclist.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In the same lane as traffic.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68997-DA66-493F-A7E8-D5A2AF2D1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3600" y="777240"/>
            <a:ext cx="741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  <a:latin typeface="+mj-lt"/>
              </a:rPr>
              <a:t>C. Ride as close to the side of the road as judged safe by the bicyclist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3600" y="2226310"/>
            <a:ext cx="7273925" cy="321627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However, there may be good reasons for a bike to “take the lane” for making a left turn, dodging road debris, or needing extra space.</a:t>
            </a:r>
          </a:p>
          <a:p>
            <a:pPr>
              <a:spcBef>
                <a:spcPts val="1200"/>
              </a:spcBef>
            </a:pPr>
            <a:r>
              <a:rPr lang="en-US" dirty="0"/>
              <a:t>Be prepared to share the </a:t>
            </a:r>
            <a:r>
              <a:rPr lang="en-US" i="1" dirty="0"/>
              <a:t>entire</a:t>
            </a:r>
            <a:r>
              <a:rPr lang="en-US" dirty="0"/>
              <a:t> road with bicyclists, if needed.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777B4-1E3C-4FF7-90F8-EC62C7C96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37210"/>
            <a:ext cx="8229600" cy="146843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5. True or False: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760" y="1854932"/>
            <a:ext cx="841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Bicyclists have the legal right to ride on the road.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8320" y="2929908"/>
            <a:ext cx="8229600" cy="14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6. True or False: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760" y="4190181"/>
            <a:ext cx="813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Bicyclists should use only designated bike lanes and bike paths.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26844-1CC8-4767-BECF-2448F197D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56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8484" y="457200"/>
            <a:ext cx="7894638" cy="9747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+mj-lt"/>
              </a:rPr>
              <a:t>5. True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92797" y="1531946"/>
            <a:ext cx="7680325" cy="1408113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600" dirty="0"/>
              <a:t>State law permits bicyclists to ride on roads and streets as long as they follow all the rules.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785" y="2983230"/>
            <a:ext cx="8046720" cy="86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dirty="0">
                <a:solidFill>
                  <a:srgbClr val="00B050"/>
                </a:solidFill>
                <a:latin typeface="+mj-lt"/>
              </a:rPr>
              <a:t>6. False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2797" y="3887466"/>
            <a:ext cx="7702708" cy="1493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en-US" sz="3600" dirty="0"/>
              <a:t>Because of limited designated bike paths, bicyclists must ride alongside vehicles on roads and streets.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78E4C9-9395-43C6-AA0E-F95360F95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29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2162" y="450708"/>
            <a:ext cx="7559675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+mj-lt"/>
              </a:rPr>
              <a:t>7. At a stop sign or traffic light before proceeding, a driver should: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162" y="2203308"/>
            <a:ext cx="70916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Look for cars approaching from the left, right and straight ahead.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Look for pedestrians on sidewalks and about to cross the street.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Look for bicyclists approaching on the road and the sidewalk.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All of the above.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A1550-E202-4A19-B193-9B143C337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0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560070" y="44876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  <a:cs typeface="Arial" pitchFamily="34" charset="0"/>
              </a:rPr>
              <a:t>Share the road. Drive with courtesy.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89" y="1489626"/>
            <a:ext cx="2615221" cy="259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6513" y="4499878"/>
            <a:ext cx="51534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Drivers can cross the yellow centerline to pass a person on a bicycle.  Slow down and wait until it is safe to pass.</a:t>
            </a:r>
          </a:p>
          <a:p>
            <a:pPr algn="r"/>
            <a:r>
              <a:rPr lang="en-US" sz="1400" dirty="0">
                <a:cs typeface="Arial" pitchFamily="34" charset="0"/>
              </a:rPr>
              <a:t>MCA 61-8-326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0E596-BB5A-4AD5-8F28-ACCB58CB7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45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27200" y="457200"/>
            <a:ext cx="741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  <a:latin typeface="+mj-lt"/>
              </a:rPr>
              <a:t>D. All of the above</a:t>
            </a:r>
            <a:r>
              <a:rPr lang="en-US" sz="4000" dirty="0"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50984" y="1820862"/>
            <a:ext cx="7273925" cy="321627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3600" dirty="0"/>
              <a:t>Bicyclists, pedestrians and other road users are often not seen by drivers, so extra caution must be given. 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Be aware of the unique position and behavior of bicyclists to minimize the risk of a car-bike crash.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5B612-37E2-4EA4-89BD-45D7839BA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17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5925" y="542925"/>
            <a:ext cx="7458075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  <a:latin typeface="+mj-lt"/>
              </a:rPr>
              <a:t>8.  A driver should always be alert to the possibility of a bicyclist: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9360" y="2290261"/>
            <a:ext cx="707136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Riding into the street from a driveway or side street.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Riding alongside parked cars.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Riding against the traffic flow.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All of the above.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BA721-2C61-4D34-B4FF-22AB08923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0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3600" y="466725"/>
            <a:ext cx="74168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B050"/>
                </a:solidFill>
                <a:latin typeface="+mj-lt"/>
              </a:rPr>
              <a:t>D. All of the above.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3600" y="1803400"/>
            <a:ext cx="7273925" cy="32162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600" dirty="0"/>
              <a:t>Bicyclists can be unpredictable.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They may swerve to avoid a hazard you cannot see.</a:t>
            </a:r>
          </a:p>
          <a:p>
            <a:pPr>
              <a:spcBef>
                <a:spcPts val="1200"/>
              </a:spcBef>
            </a:pPr>
            <a:r>
              <a:rPr lang="en-US" sz="3600" dirty="0"/>
              <a:t>Be aware and alert in all situations.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6A2D3-3E25-45BE-AEC5-30153E547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17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080" y="484581"/>
            <a:ext cx="8229600" cy="146843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9. True or False: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320" y="1800657"/>
            <a:ext cx="8341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Drivers and bicyclists follow different traffic rules.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8320" y="2929908"/>
            <a:ext cx="8229600" cy="107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10. True or False: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4012993"/>
            <a:ext cx="8138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Drivers always have the right of way when bicyclists are on the road.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3B809-4405-4751-94AF-24DD60C49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07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8481" y="381633"/>
            <a:ext cx="8047038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+mj-lt"/>
              </a:rPr>
              <a:t>9. False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9316" y="1489233"/>
            <a:ext cx="7507287" cy="1408113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600" dirty="0"/>
              <a:t>Sharing the road means sharing all the rules.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883" y="2971173"/>
            <a:ext cx="8046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4000" dirty="0">
                <a:solidFill>
                  <a:srgbClr val="00B050"/>
                </a:solidFill>
                <a:latin typeface="+mj-lt"/>
              </a:rPr>
              <a:t>10. False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01039" y="4060852"/>
            <a:ext cx="7863840" cy="1493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en-US" sz="3600" dirty="0"/>
              <a:t>See above. Standard right-of-way rules apply.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573D47-A12A-443A-874E-B5F1022CE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5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099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Bicycle Safety Video</a:t>
            </a:r>
            <a:br>
              <a:rPr lang="en-US" dirty="0">
                <a:solidFill>
                  <a:srgbClr val="C00000"/>
                </a:solidFill>
                <a:latin typeface="+mj-lt"/>
              </a:rPr>
            </a:br>
            <a:r>
              <a:rPr lang="en-US" sz="3600" i="1" dirty="0">
                <a:latin typeface="+mj-lt"/>
              </a:rPr>
              <a:t>Drivers’ Perspective</a:t>
            </a:r>
            <a:endParaRPr lang="en-US" sz="36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1538196"/>
            <a:ext cx="5071110" cy="379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9795" y="54426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http://www.youtube.com/watch?feature=player_detailpage&amp;v=S1PXvxh_6MI</a:t>
            </a:r>
            <a:r>
              <a:rPr lang="en-US" dirty="0"/>
              <a:t>  </a:t>
            </a:r>
            <a:r>
              <a:rPr lang="en-US" i="1" dirty="0"/>
              <a:t>(Length: 6:51)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8476B-726E-4107-BDFD-1C1158941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9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1609" y="240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Sharing the Road Video</a:t>
            </a:r>
            <a:br>
              <a:rPr lang="en-US" dirty="0">
                <a:solidFill>
                  <a:srgbClr val="C00000"/>
                </a:solidFill>
                <a:latin typeface="+mj-lt"/>
              </a:rPr>
            </a:br>
            <a:r>
              <a:rPr lang="en-US" sz="3600" i="1" dirty="0">
                <a:latin typeface="+mj-lt"/>
              </a:rPr>
              <a:t>Bicyclists’ Perspective</a:t>
            </a:r>
          </a:p>
        </p:txBody>
      </p:sp>
      <p:pic>
        <p:nvPicPr>
          <p:cNvPr id="5" name="3.4.1-SharingtheRo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622" y="1610327"/>
            <a:ext cx="7631575" cy="429276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F256F-B46E-4654-87B9-9DC76E69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FE594-877B-47CE-896B-9D5F0C4604DF}"/>
              </a:ext>
            </a:extLst>
          </p:cNvPr>
          <p:cNvSpPr txBox="1"/>
          <p:nvPr/>
        </p:nvSpPr>
        <p:spPr>
          <a:xfrm flipH="1">
            <a:off x="703216" y="6356350"/>
            <a:ext cx="584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https://www.youtube.com/watch?v=pW9EsY1RHuQ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72160" y="1214021"/>
            <a:ext cx="7244080" cy="3686452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+mj-lt"/>
                <a:cs typeface="Arial" pitchFamily="34" charset="0"/>
              </a:rPr>
              <a:t>Montana law requires motorists to operate their vehicles in a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+mj-lt"/>
                <a:cs typeface="Arial" pitchFamily="34" charset="0"/>
              </a:rPr>
              <a:t>careful and prudent manner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+mj-lt"/>
                <a:cs typeface="Arial" pitchFamily="34" charset="0"/>
              </a:rPr>
              <a:t>without endangering the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+mj-lt"/>
                <a:cs typeface="Arial" pitchFamily="34" charset="0"/>
              </a:rPr>
              <a:t>life, limb, property or other rights of people entitled to use the highways.   </a:t>
            </a:r>
            <a:r>
              <a:rPr lang="en-US" i="1" dirty="0">
                <a:latin typeface="+mj-lt"/>
                <a:cs typeface="Arial" pitchFamily="34" charset="0"/>
              </a:rPr>
              <a:t>MCA 61-8-302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E1EBC-335B-41F7-B216-5DE8769CB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2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92E17-2047-4705-B8FC-1BBF49D6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25" y="815629"/>
            <a:ext cx="5657850" cy="35909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F739A-19F3-485C-84EB-06F38A2DB393}"/>
              </a:ext>
            </a:extLst>
          </p:cNvPr>
          <p:cNvSpPr/>
          <p:nvPr/>
        </p:nvSpPr>
        <p:spPr>
          <a:xfrm>
            <a:off x="4379450" y="6058556"/>
            <a:ext cx="4202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https://cyclingsavvy.org/lane-width-space/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D33AC-6C5E-451A-B0DC-0F42F8FBFE89}"/>
              </a:ext>
            </a:extLst>
          </p:cNvPr>
          <p:cNvSpPr txBox="1"/>
          <p:nvPr/>
        </p:nvSpPr>
        <p:spPr>
          <a:xfrm>
            <a:off x="710213" y="407495"/>
            <a:ext cx="772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Share the lane, move over or slow?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0064E-BA02-4AEB-9D86-7DA5666FBB9C}"/>
              </a:ext>
            </a:extLst>
          </p:cNvPr>
          <p:cNvSpPr txBox="1"/>
          <p:nvPr/>
        </p:nvSpPr>
        <p:spPr>
          <a:xfrm>
            <a:off x="541538" y="4135334"/>
            <a:ext cx="7306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Pavement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 of intersections and driveways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Sight line obstructions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 of traffic – faster traffic requires more passing clearance and greater lane width to safely share</a:t>
            </a:r>
          </a:p>
        </p:txBody>
      </p:sp>
    </p:spTree>
    <p:extLst>
      <p:ext uri="{BB962C8B-B14F-4D97-AF65-F5344CB8AC3E}">
        <p14:creationId xmlns:p14="http://schemas.microsoft.com/office/powerpoint/2010/main" val="195723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A49B7212-7C62-4DB2-9303-123EB61004A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+mn-lt"/>
              </a:rPr>
              <a:t>Space Required for Safe Passing</a:t>
            </a:r>
          </a:p>
        </p:txBody>
      </p:sp>
      <p:sp>
        <p:nvSpPr>
          <p:cNvPr id="526339" name="Rectangle 3">
            <a:extLst>
              <a:ext uri="{FF2B5EF4-FFF2-40B4-BE49-F238E27FC236}">
                <a16:creationId xmlns:a16="http://schemas.microsoft.com/office/drawing/2014/main" id="{B6FE6D37-31B0-4DE3-97A6-85CDDA30E26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994299" y="1219200"/>
            <a:ext cx="8000476" cy="21336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/>
              <a:t>Bus, truck, van and large SUV drivers should not pass within the same lane as a bicyclist.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5604" name="Picture 5" descr="12-ft-lane.png">
            <a:extLst>
              <a:ext uri="{FF2B5EF4-FFF2-40B4-BE49-F238E27FC236}">
                <a16:creationId xmlns:a16="http://schemas.microsoft.com/office/drawing/2014/main" id="{109955B8-D1A5-4EB2-B489-EA7B2C5B0E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17778" r="2187" b="11111"/>
          <a:stretch>
            <a:fillRect/>
          </a:stretch>
        </p:blipFill>
        <p:spPr bwMode="auto">
          <a:xfrm>
            <a:off x="2286000" y="2806700"/>
            <a:ext cx="44196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5"/>
          <a:stretch/>
        </p:blipFill>
        <p:spPr bwMode="auto">
          <a:xfrm>
            <a:off x="2615588" y="121859"/>
            <a:ext cx="4132453" cy="6599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43827-3ADE-40F6-B25E-BDF32CCE8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F6FB3C-7B17-45A1-A389-BACAE87F7081}"/>
              </a:ext>
            </a:extLst>
          </p:cNvPr>
          <p:cNvSpPr txBox="1"/>
          <p:nvPr/>
        </p:nvSpPr>
        <p:spPr>
          <a:xfrm>
            <a:off x="372862" y="5919215"/>
            <a:ext cx="195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See Bicycle Traffic </a:t>
            </a:r>
            <a:r>
              <a:rPr lang="en-US" dirty="0">
                <a:hlinkClick r:id="rId3"/>
              </a:rPr>
              <a:t>MCA 61-8-605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8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7777" y="29281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3-Way Street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20340" y="5697006"/>
            <a:ext cx="4002088" cy="628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3"/>
              </a:rPr>
              <a:t>https://vimeo.com/24572222</a:t>
            </a:r>
            <a:r>
              <a:rPr lang="en-US" sz="24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5" y="1710638"/>
            <a:ext cx="5617944" cy="343672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CC88E-20E9-449B-AD9B-3E795329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0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4103" y="344170"/>
            <a:ext cx="8229600" cy="8286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Driver-Bicyclist Safety Quiz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03" y="4092357"/>
            <a:ext cx="3657600" cy="2446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5" y="1485658"/>
            <a:ext cx="4534971" cy="50532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03" y="1485658"/>
            <a:ext cx="3657600" cy="2436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2A4E2-C192-4C68-B71E-2EBDD6783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4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7120" y="691565"/>
            <a:ext cx="7336790" cy="11239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+mj-lt"/>
              </a:rPr>
              <a:t>1. In what direction should a  	bicyclist ride?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120" y="2326640"/>
            <a:ext cx="714216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Ride against the traffic.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Ride with the traffic.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Depends on whether it’s a one-way or two-way street.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It doesn’t matter which direction a bicyclist rides.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61615-0CFC-4B10-93C0-4B5FDDCAA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3.4.1 - </a:t>
            </a:r>
            <a:fld id="{35D03780-7EDB-1345-A052-E7FB1ADF62A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19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998</Words>
  <Application>Microsoft Office PowerPoint</Application>
  <PresentationFormat>On-screen Show (4:3)</PresentationFormat>
  <Paragraphs>139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Monotype Sorts</vt:lpstr>
      <vt:lpstr>Office Theme</vt:lpstr>
      <vt:lpstr>Module 3.4.1 Bicycle Awareness</vt:lpstr>
      <vt:lpstr>Share the road. Drive with courtesy.</vt:lpstr>
      <vt:lpstr>PowerPoint Presentation</vt:lpstr>
      <vt:lpstr>PowerPoint Presentation</vt:lpstr>
      <vt:lpstr>Space Required for Safe Passing</vt:lpstr>
      <vt:lpstr>PowerPoint Presentation</vt:lpstr>
      <vt:lpstr>3-Way Street</vt:lpstr>
      <vt:lpstr>Driver-Bicyclist Safety Quiz</vt:lpstr>
      <vt:lpstr>1. In what direction should a   bicyclist ride?</vt:lpstr>
      <vt:lpstr>B. Ride with the traffic.</vt:lpstr>
      <vt:lpstr>2. What is a safe distance for drivers to pass a bicyclist going in the same direction?</vt:lpstr>
      <vt:lpstr>B. More than five feet.</vt:lpstr>
      <vt:lpstr>3. When a driver approaches a bicyclist from the rear, what should he do?</vt:lpstr>
      <vt:lpstr>D. None of the above.</vt:lpstr>
      <vt:lpstr>4. Where should bicyclists  always ride?</vt:lpstr>
      <vt:lpstr>C. Ride as close to the side of the road as judged safe by the bicyclist.</vt:lpstr>
      <vt:lpstr>5. True or False:</vt:lpstr>
      <vt:lpstr>5. True</vt:lpstr>
      <vt:lpstr>7. At a stop sign or traffic light before proceeding, a driver should:</vt:lpstr>
      <vt:lpstr>D. All of the above.</vt:lpstr>
      <vt:lpstr>8.  A driver should always be alert to the possibility of a bicyclist:</vt:lpstr>
      <vt:lpstr>D. All of the above.</vt:lpstr>
      <vt:lpstr>9. True or False:</vt:lpstr>
      <vt:lpstr>9. False</vt:lpstr>
      <vt:lpstr>Bicycle Safety Video Drivers’ Perspective</vt:lpstr>
      <vt:lpstr>Sharing the Road Video Bicyclists’ Perspective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Montana Traffic Education</dc:title>
  <dc:creator>Montana Office of Public Instruction</dc:creator>
  <cp:lastModifiedBy>Penner-Ray, Fran</cp:lastModifiedBy>
  <cp:revision>207</cp:revision>
  <dcterms:created xsi:type="dcterms:W3CDTF">2012-05-22T04:50:19Z</dcterms:created>
  <dcterms:modified xsi:type="dcterms:W3CDTF">2019-07-10T22:24:53Z</dcterms:modified>
</cp:coreProperties>
</file>